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63" r:id="rId2"/>
    <p:sldId id="264" r:id="rId3"/>
    <p:sldId id="257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2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fg862\Desktop\Thesis%20draft%20October%202018\Work%20completed\Introduction%20references\Cycle%20life%20of%20Li%20Ion%20battery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oleObject" Target="file:///C:\Users\abfg862\Desktop\Journal%20Paper%203\Flywheel%20impact%20on%20DGen%20diagram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GB" sz="1000">
                <a:solidFill>
                  <a:schemeClr val="bg1"/>
                </a:solidFill>
                <a:latin typeface="Palatino Linotype" panose="02040502050505030304" pitchFamily="18" charset="0"/>
              </a:rPr>
              <a:t>Cycle-life</a:t>
            </a:r>
            <a:r>
              <a:rPr lang="en-GB" sz="1000" baseline="0">
                <a:solidFill>
                  <a:schemeClr val="bg1"/>
                </a:solidFill>
                <a:latin typeface="Palatino Linotype" panose="02040502050505030304" pitchFamily="18" charset="0"/>
              </a:rPr>
              <a:t> vs Depth-of-discharge for batteries</a:t>
            </a:r>
            <a:endParaRPr lang="en-GB" sz="1000">
              <a:solidFill>
                <a:schemeClr val="bg1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12811534717012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1345516421358"/>
          <c:y val="0.134675925925926"/>
          <c:w val="0.779099266478645"/>
          <c:h val="0.6835487833347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Sheet1!$H$9</c:f>
              <c:strCache>
                <c:ptCount val="1"/>
                <c:pt idx="0">
                  <c:v>Li-Ion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Sheet1!$G$10:$G$19</c:f>
              <c:numCache>
                <c:formatCode>General</c:formatCode>
                <c:ptCount val="10"/>
                <c:pt idx="0">
                  <c:v>100.0</c:v>
                </c:pt>
                <c:pt idx="1">
                  <c:v>90.0</c:v>
                </c:pt>
                <c:pt idx="2">
                  <c:v>80.0</c:v>
                </c:pt>
                <c:pt idx="3">
                  <c:v>70.0</c:v>
                </c:pt>
                <c:pt idx="4">
                  <c:v>60.0</c:v>
                </c:pt>
                <c:pt idx="5">
                  <c:v>50.0</c:v>
                </c:pt>
                <c:pt idx="6">
                  <c:v>40.0</c:v>
                </c:pt>
                <c:pt idx="7">
                  <c:v>30.0</c:v>
                </c:pt>
                <c:pt idx="8">
                  <c:v>20.0</c:v>
                </c:pt>
                <c:pt idx="9">
                  <c:v>10.0</c:v>
                </c:pt>
              </c:numCache>
            </c:numRef>
          </c:xVal>
          <c:yVal>
            <c:numRef>
              <c:f>Sheet1!$H$10:$H$19</c:f>
              <c:numCache>
                <c:formatCode>General</c:formatCode>
                <c:ptCount val="10"/>
                <c:pt idx="0">
                  <c:v>3250.0</c:v>
                </c:pt>
                <c:pt idx="1">
                  <c:v>4875.0</c:v>
                </c:pt>
                <c:pt idx="2">
                  <c:v>6297.0</c:v>
                </c:pt>
                <c:pt idx="3">
                  <c:v>8531.0</c:v>
                </c:pt>
                <c:pt idx="4">
                  <c:v>10766.0</c:v>
                </c:pt>
                <c:pt idx="5">
                  <c:v>14219.0</c:v>
                </c:pt>
                <c:pt idx="6">
                  <c:v>18586.0</c:v>
                </c:pt>
                <c:pt idx="7">
                  <c:v>24984.0</c:v>
                </c:pt>
                <c:pt idx="8">
                  <c:v>35953.0</c:v>
                </c:pt>
                <c:pt idx="9">
                  <c:v>60734.0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4BD-4224-8337-41FA324D3446}"/>
            </c:ext>
          </c:extLst>
        </c:ser>
        <c:ser>
          <c:idx val="1"/>
          <c:order val="1"/>
          <c:tx>
            <c:strRef>
              <c:f>Sheet1!$I$9</c:f>
              <c:strCache>
                <c:ptCount val="1"/>
                <c:pt idx="0">
                  <c:v>Sodium-Sulphur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Sheet1!$G$10:$G$19</c:f>
              <c:numCache>
                <c:formatCode>General</c:formatCode>
                <c:ptCount val="10"/>
                <c:pt idx="0">
                  <c:v>100.0</c:v>
                </c:pt>
                <c:pt idx="1">
                  <c:v>90.0</c:v>
                </c:pt>
                <c:pt idx="2">
                  <c:v>80.0</c:v>
                </c:pt>
                <c:pt idx="3">
                  <c:v>70.0</c:v>
                </c:pt>
                <c:pt idx="4">
                  <c:v>60.0</c:v>
                </c:pt>
                <c:pt idx="5">
                  <c:v>50.0</c:v>
                </c:pt>
                <c:pt idx="6">
                  <c:v>40.0</c:v>
                </c:pt>
                <c:pt idx="7">
                  <c:v>30.0</c:v>
                </c:pt>
                <c:pt idx="8">
                  <c:v>20.0</c:v>
                </c:pt>
                <c:pt idx="9">
                  <c:v>10.0</c:v>
                </c:pt>
              </c:numCache>
            </c:numRef>
          </c:xVal>
          <c:yVal>
            <c:numRef>
              <c:f>Sheet1!$I$10:$I$19</c:f>
              <c:numCache>
                <c:formatCode>General</c:formatCode>
                <c:ptCount val="10"/>
                <c:pt idx="0">
                  <c:v>4098.0</c:v>
                </c:pt>
                <c:pt idx="1">
                  <c:v>4131.0</c:v>
                </c:pt>
                <c:pt idx="2">
                  <c:v>4193.0</c:v>
                </c:pt>
                <c:pt idx="3">
                  <c:v>4592.0</c:v>
                </c:pt>
                <c:pt idx="4">
                  <c:v>5299.0</c:v>
                </c:pt>
                <c:pt idx="5">
                  <c:v>6006.0</c:v>
                </c:pt>
                <c:pt idx="6">
                  <c:v>7050.0</c:v>
                </c:pt>
                <c:pt idx="7">
                  <c:v>8516.0</c:v>
                </c:pt>
                <c:pt idx="8">
                  <c:v>10654.0</c:v>
                </c:pt>
                <c:pt idx="9">
                  <c:v>21325.0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4BD-4224-8337-41FA324D3446}"/>
            </c:ext>
          </c:extLst>
        </c:ser>
        <c:ser>
          <c:idx val="2"/>
          <c:order val="2"/>
          <c:tx>
            <c:strRef>
              <c:f>Sheet1!$J$9</c:f>
              <c:strCache>
                <c:ptCount val="1"/>
                <c:pt idx="0">
                  <c:v>Lead-Acid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Sheet1!$G$10:$G$19</c:f>
              <c:numCache>
                <c:formatCode>General</c:formatCode>
                <c:ptCount val="10"/>
                <c:pt idx="0">
                  <c:v>100.0</c:v>
                </c:pt>
                <c:pt idx="1">
                  <c:v>90.0</c:v>
                </c:pt>
                <c:pt idx="2">
                  <c:v>80.0</c:v>
                </c:pt>
                <c:pt idx="3">
                  <c:v>70.0</c:v>
                </c:pt>
                <c:pt idx="4">
                  <c:v>60.0</c:v>
                </c:pt>
                <c:pt idx="5">
                  <c:v>50.0</c:v>
                </c:pt>
                <c:pt idx="6">
                  <c:v>40.0</c:v>
                </c:pt>
                <c:pt idx="7">
                  <c:v>30.0</c:v>
                </c:pt>
                <c:pt idx="8">
                  <c:v>20.0</c:v>
                </c:pt>
                <c:pt idx="9">
                  <c:v>10.0</c:v>
                </c:pt>
              </c:numCache>
            </c:numRef>
          </c:xVal>
          <c:yVal>
            <c:numRef>
              <c:f>Sheet1!$J$10:$J$19</c:f>
              <c:numCache>
                <c:formatCode>General</c:formatCode>
                <c:ptCount val="10"/>
                <c:pt idx="0">
                  <c:v>1225.0</c:v>
                </c:pt>
                <c:pt idx="1">
                  <c:v>1336.0</c:v>
                </c:pt>
                <c:pt idx="2">
                  <c:v>1501.0</c:v>
                </c:pt>
                <c:pt idx="3">
                  <c:v>1763.0</c:v>
                </c:pt>
                <c:pt idx="4">
                  <c:v>2074.0</c:v>
                </c:pt>
                <c:pt idx="5">
                  <c:v>2598.0</c:v>
                </c:pt>
                <c:pt idx="6">
                  <c:v>3194.0</c:v>
                </c:pt>
                <c:pt idx="7">
                  <c:v>4211.0</c:v>
                </c:pt>
                <c:pt idx="8">
                  <c:v>6316.0</c:v>
                </c:pt>
                <c:pt idx="9">
                  <c:v>13183.0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4BD-4224-8337-41FA324D3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377480"/>
        <c:axId val="2120860568"/>
      </c:scatterChart>
      <c:valAx>
        <c:axId val="2119377480"/>
        <c:scaling>
          <c:orientation val="minMax"/>
          <c:max val="100.0"/>
          <c:min val="1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GB" sz="900">
                    <a:solidFill>
                      <a:schemeClr val="bg1"/>
                    </a:solidFill>
                    <a:latin typeface="Palatino Linotype" panose="02040502050505030304" pitchFamily="18" charset="0"/>
                  </a:rPr>
                  <a:t>Depth-of-Discharge (DoD)</a:t>
                </a:r>
              </a:p>
            </c:rich>
          </c:tx>
          <c:layout>
            <c:manualLayout>
              <c:xMode val="edge"/>
              <c:yMode val="edge"/>
              <c:x val="0.385964129483815"/>
              <c:y val="0.915717410323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860568"/>
        <c:crosses val="autoZero"/>
        <c:crossBetween val="midCat"/>
        <c:majorUnit val="5.0"/>
      </c:valAx>
      <c:valAx>
        <c:axId val="2120860568"/>
        <c:scaling>
          <c:orientation val="minMax"/>
          <c:max val="65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bg1"/>
                    </a:solidFill>
                    <a:latin typeface="Palatino Linotype" panose="02040502050505030304" pitchFamily="18" charset="0"/>
                  </a:rPr>
                  <a:t>Cycle life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377480"/>
        <c:crosses val="autoZero"/>
        <c:crossBetween val="midCat"/>
        <c:majorUnit val="1000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3365926472"/>
          <c:y val="0.160112248609884"/>
          <c:w val="0.310422728618467"/>
          <c:h val="0.259922173065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FESS impact on diesel generator output reduction</a:t>
            </a:r>
            <a:endParaRPr lang="en-GB" sz="1000" dirty="0"/>
          </a:p>
        </c:rich>
      </c:tx>
      <c:layout>
        <c:manualLayout>
          <c:xMode val="edge"/>
          <c:yMode val="edge"/>
          <c:x val="0.127928492973663"/>
          <c:y val="0.0083434992179971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3151407595064"/>
          <c:y val="0.113010624073974"/>
          <c:w val="0.708273115750259"/>
          <c:h val="0.773313889267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Sheet2!$F$29</c:f>
              <c:strCache>
                <c:ptCount val="1"/>
                <c:pt idx="0">
                  <c:v>Flywheel initial SOC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Sheet2!$E$30:$E$38</c:f>
              <c:strCache>
                <c:ptCount val="9"/>
                <c:pt idx="0">
                  <c:v>Load profile 1</c:v>
                </c:pt>
                <c:pt idx="1">
                  <c:v>Load profile 1</c:v>
                </c:pt>
                <c:pt idx="2">
                  <c:v>Load profile 1</c:v>
                </c:pt>
                <c:pt idx="3">
                  <c:v>Load profile 2</c:v>
                </c:pt>
                <c:pt idx="4">
                  <c:v>Load profile 2</c:v>
                </c:pt>
                <c:pt idx="5">
                  <c:v>Load profile 2</c:v>
                </c:pt>
                <c:pt idx="6">
                  <c:v>Load profile 3</c:v>
                </c:pt>
                <c:pt idx="7">
                  <c:v>Load profile 3</c:v>
                </c:pt>
                <c:pt idx="8">
                  <c:v>Load profile 3</c:v>
                </c:pt>
              </c:strCache>
            </c:strRef>
          </c:cat>
          <c:val>
            <c:numRef>
              <c:f>Sheet2!$F$30:$F$38</c:f>
              <c:numCache>
                <c:formatCode>General</c:formatCode>
                <c:ptCount val="9"/>
                <c:pt idx="0">
                  <c:v>50.0</c:v>
                </c:pt>
                <c:pt idx="1">
                  <c:v>75.0</c:v>
                </c:pt>
                <c:pt idx="2">
                  <c:v>100.0</c:v>
                </c:pt>
                <c:pt idx="3">
                  <c:v>50.0</c:v>
                </c:pt>
                <c:pt idx="4">
                  <c:v>75.0</c:v>
                </c:pt>
                <c:pt idx="5">
                  <c:v>100.0</c:v>
                </c:pt>
                <c:pt idx="6">
                  <c:v>50.0</c:v>
                </c:pt>
                <c:pt idx="7">
                  <c:v>75.0</c:v>
                </c:pt>
                <c:pt idx="8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A7-4B37-B61E-B570FC54B801}"/>
            </c:ext>
          </c:extLst>
        </c:ser>
        <c:ser>
          <c:idx val="1"/>
          <c:order val="1"/>
          <c:tx>
            <c:strRef>
              <c:f>Sheet2!$G$29</c:f>
              <c:strCache>
                <c:ptCount val="1"/>
                <c:pt idx="0">
                  <c:v>DGen output reduction </c:v>
                </c:pt>
              </c:strCache>
            </c:strRef>
          </c:tx>
          <c:spPr>
            <a:solidFill>
              <a:srgbClr val="CF5F13"/>
            </a:solidFill>
            <a:ln>
              <a:noFill/>
            </a:ln>
            <a:effectLst/>
          </c:spPr>
          <c:invertIfNegative val="0"/>
          <c:cat>
            <c:strRef>
              <c:f>Sheet2!$E$30:$E$38</c:f>
              <c:strCache>
                <c:ptCount val="9"/>
                <c:pt idx="0">
                  <c:v>Load profile 1</c:v>
                </c:pt>
                <c:pt idx="1">
                  <c:v>Load profile 1</c:v>
                </c:pt>
                <c:pt idx="2">
                  <c:v>Load profile 1</c:v>
                </c:pt>
                <c:pt idx="3">
                  <c:v>Load profile 2</c:v>
                </c:pt>
                <c:pt idx="4">
                  <c:v>Load profile 2</c:v>
                </c:pt>
                <c:pt idx="5">
                  <c:v>Load profile 2</c:v>
                </c:pt>
                <c:pt idx="6">
                  <c:v>Load profile 3</c:v>
                </c:pt>
                <c:pt idx="7">
                  <c:v>Load profile 3</c:v>
                </c:pt>
                <c:pt idx="8">
                  <c:v>Load profile 3</c:v>
                </c:pt>
              </c:strCache>
            </c:strRef>
          </c:cat>
          <c:val>
            <c:numRef>
              <c:f>Sheet2!$G$30:$G$38</c:f>
              <c:numCache>
                <c:formatCode>General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15.0</c:v>
                </c:pt>
                <c:pt idx="4">
                  <c:v>32.0</c:v>
                </c:pt>
                <c:pt idx="5">
                  <c:v>50.0</c:v>
                </c:pt>
                <c:pt idx="6">
                  <c:v>20.0</c:v>
                </c:pt>
                <c:pt idx="7">
                  <c:v>36.0</c:v>
                </c:pt>
                <c:pt idx="8">
                  <c:v>64.0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A7-4B37-B61E-B570FC54B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2121061752"/>
        <c:axId val="212105479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Sheet2!$H$29</c:f>
              <c:strCache>
                <c:ptCount val="1"/>
                <c:pt idx="0">
                  <c:v>Fuel cost saving per year</c:v>
                </c:pt>
              </c:strCache>
            </c:strRef>
          </c:tx>
          <c:spPr>
            <a:solidFill>
              <a:schemeClr val="accent6">
                <a:lumMod val="50000"/>
                <a:alpha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Sheet2!$E$30:$E$38</c:f>
              <c:strCache>
                <c:ptCount val="9"/>
                <c:pt idx="0">
                  <c:v>Load profile 1</c:v>
                </c:pt>
                <c:pt idx="1">
                  <c:v>Load profile 1</c:v>
                </c:pt>
                <c:pt idx="2">
                  <c:v>Load profile 1</c:v>
                </c:pt>
                <c:pt idx="3">
                  <c:v>Load profile 2</c:v>
                </c:pt>
                <c:pt idx="4">
                  <c:v>Load profile 2</c:v>
                </c:pt>
                <c:pt idx="5">
                  <c:v>Load profile 2</c:v>
                </c:pt>
                <c:pt idx="6">
                  <c:v>Load profile 3</c:v>
                </c:pt>
                <c:pt idx="7">
                  <c:v>Load profile 3</c:v>
                </c:pt>
                <c:pt idx="8">
                  <c:v>Load profile 3</c:v>
                </c:pt>
              </c:strCache>
            </c:strRef>
          </c:cat>
          <c:val>
            <c:numRef>
              <c:f>Sheet2!$H$30:$H$38</c:f>
              <c:numCache>
                <c:formatCode>General</c:formatCode>
                <c:ptCount val="9"/>
                <c:pt idx="0">
                  <c:v>135.0</c:v>
                </c:pt>
                <c:pt idx="1">
                  <c:v>135.0</c:v>
                </c:pt>
                <c:pt idx="2">
                  <c:v>135.0</c:v>
                </c:pt>
                <c:pt idx="3">
                  <c:v>44.0</c:v>
                </c:pt>
                <c:pt idx="4">
                  <c:v>90.5</c:v>
                </c:pt>
                <c:pt idx="5">
                  <c:v>146.0</c:v>
                </c:pt>
                <c:pt idx="6">
                  <c:v>48.5</c:v>
                </c:pt>
                <c:pt idx="7">
                  <c:v>87.0</c:v>
                </c:pt>
                <c:pt idx="8">
                  <c:v>155.0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A7-4B37-B61E-B570FC54B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121071512"/>
        <c:axId val="2121065176"/>
      </c:barChart>
      <c:valAx>
        <c:axId val="2121054792"/>
        <c:scaling>
          <c:orientation val="minMax"/>
          <c:max val="14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Flywheel SOC &amp; DGen output reduction (%)</a:t>
                </a:r>
              </a:p>
            </c:rich>
          </c:tx>
          <c:layout>
            <c:manualLayout>
              <c:xMode val="edge"/>
              <c:yMode val="edge"/>
              <c:x val="0.0"/>
              <c:y val="0.1307107028691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061752"/>
        <c:crosses val="autoZero"/>
        <c:crossBetween val="between"/>
        <c:majorUnit val="10.0"/>
      </c:valAx>
      <c:catAx>
        <c:axId val="21210617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1054792"/>
        <c:crosses val="autoZero"/>
        <c:auto val="1"/>
        <c:lblAlgn val="ctr"/>
        <c:lblOffset val="100"/>
        <c:noMultiLvlLbl val="0"/>
      </c:catAx>
      <c:valAx>
        <c:axId val="2121065176"/>
        <c:scaling>
          <c:orientation val="minMax"/>
          <c:max val="160.0"/>
          <c:min val="0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Fuel cost saving (£1/10)</a:t>
                </a:r>
              </a:p>
            </c:rich>
          </c:tx>
          <c:layout>
            <c:manualLayout>
              <c:xMode val="edge"/>
              <c:yMode val="edge"/>
              <c:x val="0.952977956756195"/>
              <c:y val="0.1941478975187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071512"/>
        <c:crosses val="max"/>
        <c:crossBetween val="between"/>
        <c:majorUnit val="20.0"/>
      </c:valAx>
      <c:catAx>
        <c:axId val="2121071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1065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90572523312581"/>
          <c:y val="0.900916334509683"/>
          <c:w val="0.975033683289589"/>
          <c:h val="0.0937510936132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>
      <a:noFill/>
    </a:ln>
    <a:effectLst/>
  </c:spPr>
  <c:txPr>
    <a:bodyPr/>
    <a:lstStyle/>
    <a:p>
      <a:pPr>
        <a:defRPr>
          <a:solidFill>
            <a:schemeClr val="bg1">
              <a:lumMod val="85000"/>
              <a:lumOff val="15000"/>
            </a:schemeClr>
          </a:solidFill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0.39943</cdr:x>
      <cdr:y>0.16477</cdr:y>
    </cdr:from>
    <cdr:to>
      <cdr:x>0.62794</cdr:x>
      <cdr:y>0.22364</cdr:y>
    </cdr:to>
    <cdr:sp macro="" textlink="">
      <cdr:nvSpPr>
        <cdr:cNvPr id="2" name="Left Brace 1"/>
        <cdr:cNvSpPr/>
      </cdr:nvSpPr>
      <cdr:spPr>
        <a:xfrm xmlns:a="http://schemas.openxmlformats.org/drawingml/2006/main" rot="5400000">
          <a:off x="2412636" y="14726"/>
          <a:ext cx="172972" cy="1111747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GB" sz="1100"/>
        </a:p>
      </cdr:txBody>
    </cdr:sp>
  </cdr:relSizeAnchor>
  <cdr:relSizeAnchor xmlns:cdr="http://schemas.openxmlformats.org/drawingml/2006/chartDrawing">
    <cdr:from>
      <cdr:x>0.4579</cdr:x>
      <cdr:y>0.08242</cdr:y>
    </cdr:from>
    <cdr:to>
      <cdr:x>0.5887</cdr:x>
      <cdr:y>0.17309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86628" y="195850"/>
          <a:ext cx="53893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solidFill>
                <a:schemeClr val="bg1">
                  <a:lumMod val="85000"/>
                  <a:lumOff val="15000"/>
                </a:schemeClr>
              </a:solidFill>
              <a:latin typeface="Palatino Linotype" panose="02040502050505030304" pitchFamily="18" charset="0"/>
            </a:rPr>
            <a:t>Profile</a:t>
          </a:r>
          <a:r>
            <a:rPr lang="en-GB" sz="800" baseline="0" dirty="0">
              <a:solidFill>
                <a:schemeClr val="bg1">
                  <a:lumMod val="85000"/>
                  <a:lumOff val="15000"/>
                </a:schemeClr>
              </a:solidFill>
              <a:latin typeface="Palatino Linotype" panose="02040502050505030304" pitchFamily="18" charset="0"/>
            </a:rPr>
            <a:t>2</a:t>
          </a:r>
          <a:endParaRPr lang="en-GB" sz="800" dirty="0">
            <a:solidFill>
              <a:schemeClr val="bg1">
                <a:lumMod val="85000"/>
                <a:lumOff val="15000"/>
              </a:schemeClr>
            </a:solidFill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0.6607</cdr:x>
      <cdr:y>0.16477</cdr:y>
    </cdr:from>
    <cdr:to>
      <cdr:x>0.88921</cdr:x>
      <cdr:y>0.22364</cdr:y>
    </cdr:to>
    <cdr:sp macro="" textlink="">
      <cdr:nvSpPr>
        <cdr:cNvPr id="4" name="Left Brace 3"/>
        <cdr:cNvSpPr/>
      </cdr:nvSpPr>
      <cdr:spPr>
        <a:xfrm xmlns:a="http://schemas.openxmlformats.org/drawingml/2006/main" rot="5400000">
          <a:off x="3683726" y="14725"/>
          <a:ext cx="172972" cy="1111747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GB" sz="1100"/>
        </a:p>
      </cdr:txBody>
    </cdr:sp>
  </cdr:relSizeAnchor>
  <cdr:relSizeAnchor xmlns:cdr="http://schemas.openxmlformats.org/drawingml/2006/chartDrawing">
    <cdr:from>
      <cdr:x>0.69818</cdr:x>
      <cdr:y>0.08068</cdr:y>
    </cdr:from>
    <cdr:to>
      <cdr:x>0.8352</cdr:x>
      <cdr:y>0.17135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876610" y="191715"/>
          <a:ext cx="564578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solidFill>
                <a:schemeClr val="bg1">
                  <a:lumMod val="85000"/>
                  <a:lumOff val="15000"/>
                </a:schemeClr>
              </a:solidFill>
              <a:latin typeface="Palatino Linotype" panose="02040502050505030304" pitchFamily="18" charset="0"/>
            </a:rPr>
            <a:t>Profile</a:t>
          </a:r>
          <a:r>
            <a:rPr lang="en-GB" sz="800" baseline="0" dirty="0">
              <a:solidFill>
                <a:schemeClr val="bg1">
                  <a:lumMod val="85000"/>
                  <a:lumOff val="15000"/>
                </a:schemeClr>
              </a:solidFill>
              <a:latin typeface="Palatino Linotype" panose="02040502050505030304" pitchFamily="18" charset="0"/>
            </a:rPr>
            <a:t> 3</a:t>
          </a:r>
          <a:endParaRPr lang="en-GB" sz="800" dirty="0">
            <a:solidFill>
              <a:schemeClr val="bg1">
                <a:lumMod val="85000"/>
                <a:lumOff val="15000"/>
              </a:schemeClr>
            </a:solidFill>
            <a:latin typeface="Palatino Linotype" panose="02040502050505030304" pitchFamily="18" charset="0"/>
          </a:endParaRPr>
        </a:p>
      </cdr:txBody>
    </cdr:sp>
  </cdr:relSizeAnchor>
  <cdr:relSizeAnchor xmlns:cdr="http://schemas.openxmlformats.org/drawingml/2006/chartDrawing">
    <cdr:from>
      <cdr:x>0.14723</cdr:x>
      <cdr:y>0.16582</cdr:y>
    </cdr:from>
    <cdr:to>
      <cdr:x>0.37574</cdr:x>
      <cdr:y>0.22469</cdr:y>
    </cdr:to>
    <cdr:sp macro="" textlink="">
      <cdr:nvSpPr>
        <cdr:cNvPr id="6" name="Left Brace 5"/>
        <cdr:cNvSpPr/>
      </cdr:nvSpPr>
      <cdr:spPr>
        <a:xfrm xmlns:a="http://schemas.openxmlformats.org/drawingml/2006/main" rot="5400000">
          <a:off x="1106359" y="-21646"/>
          <a:ext cx="149044" cy="1031979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GB" sz="1100"/>
        </a:p>
      </cdr:txBody>
    </cdr:sp>
  </cdr:relSizeAnchor>
  <cdr:relSizeAnchor xmlns:cdr="http://schemas.openxmlformats.org/drawingml/2006/chartDrawing">
    <cdr:from>
      <cdr:x>0.2057</cdr:x>
      <cdr:y>0.08347</cdr:y>
    </cdr:from>
    <cdr:to>
      <cdr:x>0.34273</cdr:x>
      <cdr:y>0.17414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847520" y="198345"/>
          <a:ext cx="564578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solidFill>
                <a:schemeClr val="bg1">
                  <a:lumMod val="85000"/>
                  <a:lumOff val="15000"/>
                </a:schemeClr>
              </a:solidFill>
              <a:latin typeface="Palatino Linotype" panose="02040502050505030304" pitchFamily="18" charset="0"/>
            </a:rPr>
            <a:t>Profile </a:t>
          </a:r>
          <a:r>
            <a:rPr lang="en-GB" sz="800" baseline="0" dirty="0">
              <a:solidFill>
                <a:schemeClr val="bg1">
                  <a:lumMod val="85000"/>
                  <a:lumOff val="15000"/>
                </a:schemeClr>
              </a:solidFill>
              <a:latin typeface="Palatino Linotype" panose="02040502050505030304" pitchFamily="18" charset="0"/>
            </a:rPr>
            <a:t>1</a:t>
          </a:r>
          <a:endParaRPr lang="en-GB" sz="800" dirty="0">
            <a:solidFill>
              <a:schemeClr val="bg1">
                <a:lumMod val="85000"/>
                <a:lumOff val="15000"/>
              </a:schemeClr>
            </a:solidFill>
            <a:latin typeface="Palatino Linotype" panose="0204050205050503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7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2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11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0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6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2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1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9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9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4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3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4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5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3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1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08/10/19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35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chart" Target="../charts/chart1.xml"/><Relationship Id="rId1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6I2lKtfpLQ" TargetMode="External"/><Relationship Id="rId4" Type="http://schemas.openxmlformats.org/officeDocument/2006/relationships/hyperlink" Target="https://www.youtube.com/watch?v=5suX03dhK2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5ee1l8thv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8115094" y="900821"/>
            <a:ext cx="2942908" cy="4446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sz="1400" i="1" dirty="0">
              <a:solidFill>
                <a:srgbClr val="FFC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4218" y="3116596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Diaspora Conference</a:t>
            </a:r>
          </a:p>
          <a:p>
            <a:pPr marL="0" indent="0" algn="ctr">
              <a:buNone/>
            </a:pPr>
            <a:endParaRPr lang="en-GB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Mustafa E. Amiryar, PhD, AFHEA</a:t>
            </a:r>
          </a:p>
          <a:p>
            <a:pPr marL="0" indent="0" algn="ctr">
              <a:buNone/>
            </a:pPr>
            <a:r>
              <a:rPr lang="en-GB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8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September, 2019 </a:t>
            </a:r>
            <a:endParaRPr lang="en-GB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10836" y="1904374"/>
            <a:ext cx="12302836" cy="9875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3200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Assessment of </a:t>
            </a:r>
            <a:r>
              <a:rPr lang="en-GB" sz="3200" b="1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Flywheel Energy Storage </a:t>
            </a:r>
            <a:r>
              <a:rPr lang="en-GB" sz="3200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Islanded Operation for </a:t>
            </a:r>
            <a:r>
              <a:rPr lang="en-GB" sz="3200" b="1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Residential Premises </a:t>
            </a:r>
            <a:r>
              <a:rPr lang="en-GB" sz="3200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sz="3200" b="1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Countries</a:t>
            </a:r>
            <a:endParaRPr lang="en-GB" sz="3200" b="1" cap="none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Farkhunda Trust logo RG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8"/>
          <a:stretch>
            <a:fillRect/>
          </a:stretch>
        </p:blipFill>
        <p:spPr bwMode="auto">
          <a:xfrm>
            <a:off x="152420" y="90355"/>
            <a:ext cx="1391907" cy="149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shah\Pictures\New City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39" y="90355"/>
            <a:ext cx="1389380" cy="1497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7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10836" y="-210334"/>
            <a:ext cx="12302836" cy="9875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200" cap="none" smtClean="0">
                <a:solidFill>
                  <a:srgbClr val="7030A0"/>
                </a:solidFill>
                <a:latin typeface="Palatino Linotype" panose="02040502050505030304" pitchFamily="18" charset="0"/>
              </a:rPr>
              <a:t>An Assessment of Flywheel Energy Storage in Islanded Operation for Residential Premises in Developing Countries</a:t>
            </a:r>
            <a:endParaRPr lang="en-GB" sz="2200" cap="none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14613" y="6654038"/>
            <a:ext cx="1780858" cy="44466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i="1" smtClean="0">
                <a:solidFill>
                  <a:srgbClr val="92D050"/>
                </a:solidFill>
                <a:latin typeface="Palatino Linotype" panose="02040502050505030304" pitchFamily="18" charset="0"/>
              </a:rPr>
              <a:t>Mustafa Edries Amiryar, PhD</a:t>
            </a:r>
          </a:p>
          <a:p>
            <a:endParaRPr lang="en-GB" sz="800" i="1" dirty="0">
              <a:solidFill>
                <a:srgbClr val="92D050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636" y="1584768"/>
            <a:ext cx="2825440" cy="1656969"/>
            <a:chOff x="310953" y="2375535"/>
            <a:chExt cx="2825440" cy="1656969"/>
          </a:xfrm>
        </p:grpSpPr>
        <p:grpSp>
          <p:nvGrpSpPr>
            <p:cNvPr id="6" name="Group 5"/>
            <p:cNvGrpSpPr/>
            <p:nvPr/>
          </p:nvGrpSpPr>
          <p:grpSpPr>
            <a:xfrm>
              <a:off x="310953" y="2375535"/>
              <a:ext cx="2825440" cy="1656969"/>
              <a:chOff x="251520" y="2254079"/>
              <a:chExt cx="7820025" cy="4104448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262777"/>
                <a:ext cx="7820025" cy="409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2631" y="2254079"/>
                <a:ext cx="3533775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722330" y="2381762"/>
              <a:ext cx="1428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i="1" dirty="0">
                  <a:solidFill>
                    <a:schemeClr val="accent5">
                      <a:lumMod val="50000"/>
                    </a:schemeClr>
                  </a:solidFill>
                </a:rPr>
                <a:t>Energy</a:t>
              </a:r>
              <a:r>
                <a:rPr lang="en-GB" sz="800" b="1" i="1" dirty="0">
                  <a:solidFill>
                    <a:srgbClr val="92D050"/>
                  </a:solidFill>
                </a:rPr>
                <a:t> </a:t>
              </a:r>
              <a:r>
                <a:rPr lang="en-GB" sz="800" b="1" i="1" dirty="0">
                  <a:solidFill>
                    <a:schemeClr val="accent5">
                      <a:lumMod val="50000"/>
                    </a:schemeClr>
                  </a:solidFill>
                </a:rPr>
                <a:t>demand - Typical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3884" y="5100846"/>
            <a:ext cx="2909509" cy="1574295"/>
            <a:chOff x="309095" y="5156035"/>
            <a:chExt cx="2909509" cy="1574295"/>
          </a:xfrm>
        </p:grpSpPr>
        <p:grpSp>
          <p:nvGrpSpPr>
            <p:cNvPr id="11" name="Group 10"/>
            <p:cNvGrpSpPr/>
            <p:nvPr/>
          </p:nvGrpSpPr>
          <p:grpSpPr>
            <a:xfrm>
              <a:off x="309095" y="5159756"/>
              <a:ext cx="2823583" cy="1570574"/>
              <a:chOff x="309095" y="5159756"/>
              <a:chExt cx="2823583" cy="1570574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95" y="5159756"/>
                <a:ext cx="2823583" cy="1570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000" y="5193070"/>
                <a:ext cx="1681900" cy="106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785126" y="5201005"/>
              <a:ext cx="13853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92D050"/>
                  </a:solidFill>
                </a:defRPr>
              </a:lvl1pPr>
            </a:lstStyle>
            <a:p>
              <a:r>
                <a:rPr lang="en-GB" sz="800" b="1" i="1" dirty="0">
                  <a:solidFill>
                    <a:schemeClr val="accent5">
                      <a:lumMod val="50000"/>
                    </a:schemeClr>
                  </a:solidFill>
                </a:rPr>
                <a:t>Energy demand – Future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93620" y="5156035"/>
              <a:ext cx="924984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92D050"/>
                  </a:solidFill>
                </a:defRPr>
              </a:lvl1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700" dirty="0" err="1">
                  <a:solidFill>
                    <a:srgbClr val="0070C0"/>
                  </a:solidFill>
                  <a:latin typeface="Palatino Linotype" panose="02040502050505030304" pitchFamily="18" charset="0"/>
                </a:rPr>
                <a:t>ToU</a:t>
              </a:r>
              <a:r>
                <a:rPr lang="en-GB" sz="7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 tariffs</a:t>
              </a:r>
            </a:p>
            <a:p>
              <a:endParaRPr lang="en-GB" sz="700" dirty="0">
                <a:solidFill>
                  <a:srgbClr val="0070C0"/>
                </a:solidFill>
                <a:latin typeface="Palatino Linotype" panose="0204050205050503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7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Smart appliances</a:t>
              </a:r>
            </a:p>
            <a:p>
              <a:endParaRPr lang="en-GB" sz="700" dirty="0">
                <a:solidFill>
                  <a:srgbClr val="0070C0"/>
                </a:solidFill>
                <a:latin typeface="Palatino Linotype" panose="0204050205050503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7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Home management system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700" dirty="0">
                <a:solidFill>
                  <a:srgbClr val="0070C0"/>
                </a:solidFill>
                <a:latin typeface="Palatino Linotype" panose="020405020505050303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700" dirty="0">
                  <a:solidFill>
                    <a:srgbClr val="0070C0"/>
                  </a:solidFill>
                  <a:latin typeface="Palatino Linotype" panose="02040502050505030304" pitchFamily="18" charset="0"/>
                </a:rPr>
                <a:t>Energy education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9564" y="3434241"/>
            <a:ext cx="2823583" cy="1487658"/>
            <a:chOff x="310953" y="4124142"/>
            <a:chExt cx="2823583" cy="1487658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53" y="4124142"/>
              <a:ext cx="2823583" cy="1487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91685" y="4142430"/>
              <a:ext cx="18437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92D050"/>
                  </a:solidFill>
                </a:defRPr>
              </a:lvl1pPr>
            </a:lstStyle>
            <a:p>
              <a:r>
                <a:rPr lang="en-GB" sz="800" b="1" i="1" dirty="0">
                  <a:solidFill>
                    <a:schemeClr val="accent5">
                      <a:lumMod val="50000"/>
                    </a:schemeClr>
                  </a:solidFill>
                </a:rPr>
                <a:t>Energy demand – New Paradigm</a:t>
              </a:r>
            </a:p>
          </p:txBody>
        </p:sp>
      </p:grpSp>
      <p:pic>
        <p:nvPicPr>
          <p:cNvPr id="19" name="Chart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98" y="1605028"/>
            <a:ext cx="2908166" cy="165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hart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02" y="3434241"/>
            <a:ext cx="2872445" cy="14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hart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94" y="5119273"/>
            <a:ext cx="2872445" cy="159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503325" y="946236"/>
            <a:ext cx="3239758" cy="4446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Need for Energy Storage - Background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03389" y="1304063"/>
            <a:ext cx="2138235" cy="3345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Larger scale – Energy supplier level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604784" y="1322823"/>
            <a:ext cx="1934746" cy="334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Smaller scale – Residential level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942594392"/>
              </p:ext>
            </p:extLst>
          </p:nvPr>
        </p:nvGraphicFramePr>
        <p:xfrm>
          <a:off x="7980960" y="1806440"/>
          <a:ext cx="4118447" cy="222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Subtitle 2"/>
          <p:cNvSpPr txBox="1">
            <a:spLocks/>
          </p:cNvSpPr>
          <p:nvPr/>
        </p:nvSpPr>
        <p:spPr>
          <a:xfrm>
            <a:off x="8115094" y="900821"/>
            <a:ext cx="2942908" cy="4446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sz="1400" i="1" dirty="0">
              <a:solidFill>
                <a:srgbClr val="FFC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8768263" y="4170838"/>
            <a:ext cx="2511308" cy="4446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The Optimal Energy Storage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11279571" y="4283909"/>
            <a:ext cx="103414" cy="97971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>
              <a:solidFill>
                <a:srgbClr val="FFC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0960" y="4494366"/>
            <a:ext cx="4118447" cy="214339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58DC35C-4AEA-443F-93FB-0B82131F3137}"/>
              </a:ext>
            </a:extLst>
          </p:cNvPr>
          <p:cNvGrpSpPr/>
          <p:nvPr/>
        </p:nvGrpSpPr>
        <p:grpSpPr>
          <a:xfrm>
            <a:off x="6098087" y="1605028"/>
            <a:ext cx="1726936" cy="1634442"/>
            <a:chOff x="0" y="0"/>
            <a:chExt cx="5192545" cy="4697507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D38BE6CF-E5C4-45CA-AFD3-1EE0A206554D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92545" cy="4697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Arc 31">
              <a:extLst>
                <a:ext uri="{FF2B5EF4-FFF2-40B4-BE49-F238E27FC236}">
                  <a16:creationId xmlns="" xmlns:a16="http://schemas.microsoft.com/office/drawing/2014/main" id="{1852CBC2-BAC5-4CC9-9102-935C888C9041}"/>
                </a:ext>
              </a:extLst>
            </p:cNvPr>
            <p:cNvSpPr/>
            <p:nvPr/>
          </p:nvSpPr>
          <p:spPr>
            <a:xfrm>
              <a:off x="1403979" y="23589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Arc 32">
              <a:extLst>
                <a:ext uri="{FF2B5EF4-FFF2-40B4-BE49-F238E27FC236}">
                  <a16:creationId xmlns="" xmlns:a16="http://schemas.microsoft.com/office/drawing/2014/main" id="{FB29E3C4-153C-4439-82BA-2833B4EED5C2}"/>
                </a:ext>
              </a:extLst>
            </p:cNvPr>
            <p:cNvSpPr/>
            <p:nvPr/>
          </p:nvSpPr>
          <p:spPr>
            <a:xfrm>
              <a:off x="1403979" y="24384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Arc 33">
              <a:extLst>
                <a:ext uri="{FF2B5EF4-FFF2-40B4-BE49-F238E27FC236}">
                  <a16:creationId xmlns="" xmlns:a16="http://schemas.microsoft.com/office/drawing/2014/main" id="{035D23F2-6215-4C5B-BFA8-2EA81A495EC8}"/>
                </a:ext>
              </a:extLst>
            </p:cNvPr>
            <p:cNvSpPr/>
            <p:nvPr/>
          </p:nvSpPr>
          <p:spPr>
            <a:xfrm>
              <a:off x="1403979" y="25179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Arc 34">
              <a:extLst>
                <a:ext uri="{FF2B5EF4-FFF2-40B4-BE49-F238E27FC236}">
                  <a16:creationId xmlns="" xmlns:a16="http://schemas.microsoft.com/office/drawing/2014/main" id="{9C778176-1667-444A-90BF-BED47DED1646}"/>
                </a:ext>
              </a:extLst>
            </p:cNvPr>
            <p:cNvSpPr/>
            <p:nvPr/>
          </p:nvSpPr>
          <p:spPr>
            <a:xfrm>
              <a:off x="1403979" y="25974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Arc 35">
              <a:extLst>
                <a:ext uri="{FF2B5EF4-FFF2-40B4-BE49-F238E27FC236}">
                  <a16:creationId xmlns="" xmlns:a16="http://schemas.microsoft.com/office/drawing/2014/main" id="{305D7BD8-C87A-42E2-88EC-3EE7F1C88ED0}"/>
                </a:ext>
              </a:extLst>
            </p:cNvPr>
            <p:cNvSpPr/>
            <p:nvPr/>
          </p:nvSpPr>
          <p:spPr>
            <a:xfrm>
              <a:off x="1403979" y="26769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Arc 36">
              <a:extLst>
                <a:ext uri="{FF2B5EF4-FFF2-40B4-BE49-F238E27FC236}">
                  <a16:creationId xmlns="" xmlns:a16="http://schemas.microsoft.com/office/drawing/2014/main" id="{4CD77EA9-B7F1-4B84-A7E8-0095E04CE5CB}"/>
                </a:ext>
              </a:extLst>
            </p:cNvPr>
            <p:cNvSpPr/>
            <p:nvPr/>
          </p:nvSpPr>
          <p:spPr>
            <a:xfrm>
              <a:off x="1403979" y="27564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Arc 37">
              <a:extLst>
                <a:ext uri="{FF2B5EF4-FFF2-40B4-BE49-F238E27FC236}">
                  <a16:creationId xmlns="" xmlns:a16="http://schemas.microsoft.com/office/drawing/2014/main" id="{2B14F64F-D479-4024-9E08-498F6592655D}"/>
                </a:ext>
              </a:extLst>
            </p:cNvPr>
            <p:cNvSpPr/>
            <p:nvPr/>
          </p:nvSpPr>
          <p:spPr>
            <a:xfrm>
              <a:off x="1403979" y="28359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Arc 38">
              <a:extLst>
                <a:ext uri="{FF2B5EF4-FFF2-40B4-BE49-F238E27FC236}">
                  <a16:creationId xmlns="" xmlns:a16="http://schemas.microsoft.com/office/drawing/2014/main" id="{626A2452-12B7-47D7-8FDE-9FEFBDF8E53A}"/>
                </a:ext>
              </a:extLst>
            </p:cNvPr>
            <p:cNvSpPr/>
            <p:nvPr/>
          </p:nvSpPr>
          <p:spPr>
            <a:xfrm>
              <a:off x="1403979" y="29154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Arc 39">
              <a:extLst>
                <a:ext uri="{FF2B5EF4-FFF2-40B4-BE49-F238E27FC236}">
                  <a16:creationId xmlns="" xmlns:a16="http://schemas.microsoft.com/office/drawing/2014/main" id="{23F2616E-BB18-487F-9355-FA697B9BAD22}"/>
                </a:ext>
              </a:extLst>
            </p:cNvPr>
            <p:cNvSpPr/>
            <p:nvPr/>
          </p:nvSpPr>
          <p:spPr>
            <a:xfrm>
              <a:off x="1403979" y="29949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Arc 40">
              <a:extLst>
                <a:ext uri="{FF2B5EF4-FFF2-40B4-BE49-F238E27FC236}">
                  <a16:creationId xmlns="" xmlns:a16="http://schemas.microsoft.com/office/drawing/2014/main" id="{59CDE0E9-7875-4839-969E-C60F1AE6E5CB}"/>
                </a:ext>
              </a:extLst>
            </p:cNvPr>
            <p:cNvSpPr/>
            <p:nvPr/>
          </p:nvSpPr>
          <p:spPr>
            <a:xfrm>
              <a:off x="1403979" y="30744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Arc 41">
              <a:extLst>
                <a:ext uri="{FF2B5EF4-FFF2-40B4-BE49-F238E27FC236}">
                  <a16:creationId xmlns="" xmlns:a16="http://schemas.microsoft.com/office/drawing/2014/main" id="{443A7BF0-5F9C-456C-A1AC-EC9267E808E7}"/>
                </a:ext>
              </a:extLst>
            </p:cNvPr>
            <p:cNvSpPr/>
            <p:nvPr/>
          </p:nvSpPr>
          <p:spPr>
            <a:xfrm>
              <a:off x="1403979" y="31539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="" xmlns:a16="http://schemas.microsoft.com/office/drawing/2014/main" id="{B61D25AE-4C00-4CC6-96F8-D1B5975575D6}"/>
                </a:ext>
              </a:extLst>
            </p:cNvPr>
            <p:cNvSpPr/>
            <p:nvPr/>
          </p:nvSpPr>
          <p:spPr>
            <a:xfrm>
              <a:off x="1403979" y="32334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="" xmlns:a16="http://schemas.microsoft.com/office/drawing/2014/main" id="{E53D0C08-6697-499A-8E88-1B756E0F0C6B}"/>
                </a:ext>
              </a:extLst>
            </p:cNvPr>
            <p:cNvSpPr/>
            <p:nvPr/>
          </p:nvSpPr>
          <p:spPr>
            <a:xfrm>
              <a:off x="1403979" y="33129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Arc 44">
              <a:extLst>
                <a:ext uri="{FF2B5EF4-FFF2-40B4-BE49-F238E27FC236}">
                  <a16:creationId xmlns="" xmlns:a16="http://schemas.microsoft.com/office/drawing/2014/main" id="{4EBD8188-26C8-4DD7-8AD9-EB0ECB3B19BB}"/>
                </a:ext>
              </a:extLst>
            </p:cNvPr>
            <p:cNvSpPr/>
            <p:nvPr/>
          </p:nvSpPr>
          <p:spPr>
            <a:xfrm>
              <a:off x="1403979" y="33924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Arc 45">
              <a:extLst>
                <a:ext uri="{FF2B5EF4-FFF2-40B4-BE49-F238E27FC236}">
                  <a16:creationId xmlns="" xmlns:a16="http://schemas.microsoft.com/office/drawing/2014/main" id="{BF567F92-E01F-4816-82CD-421371726278}"/>
                </a:ext>
              </a:extLst>
            </p:cNvPr>
            <p:cNvSpPr/>
            <p:nvPr/>
          </p:nvSpPr>
          <p:spPr>
            <a:xfrm>
              <a:off x="1403979" y="3471900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Arc 46">
              <a:extLst>
                <a:ext uri="{FF2B5EF4-FFF2-40B4-BE49-F238E27FC236}">
                  <a16:creationId xmlns="" xmlns:a16="http://schemas.microsoft.com/office/drawing/2014/main" id="{357D4457-761D-4C26-B3C7-29422FBC15AE}"/>
                </a:ext>
              </a:extLst>
            </p:cNvPr>
            <p:cNvSpPr/>
            <p:nvPr/>
          </p:nvSpPr>
          <p:spPr>
            <a:xfrm>
              <a:off x="1403986" y="2278216"/>
              <a:ext cx="2243859" cy="378322"/>
            </a:xfrm>
            <a:prstGeom prst="arc">
              <a:avLst>
                <a:gd name="adj1" fmla="val 21577347"/>
                <a:gd name="adj2" fmla="val 1092157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005EC78-71DB-4AD3-B1E0-D1DDC7C27122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85" y="3434241"/>
            <a:ext cx="1726937" cy="148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B635C38-5047-43BB-82DE-86BF4CAB5CC7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41" y="5116670"/>
            <a:ext cx="1741781" cy="159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Content Placeholder 2">
            <a:extLst>
              <a:ext uri="{FF2B5EF4-FFF2-40B4-BE49-F238E27FC236}">
                <a16:creationId xmlns="" xmlns:a16="http://schemas.microsoft.com/office/drawing/2014/main" id="{A2A1A93A-0044-453D-861B-4AC66AE033B2}"/>
              </a:ext>
            </a:extLst>
          </p:cNvPr>
          <p:cNvSpPr txBox="1">
            <a:spLocks/>
          </p:cNvSpPr>
          <p:nvPr/>
        </p:nvSpPr>
        <p:spPr bwMode="auto">
          <a:xfrm>
            <a:off x="5807486" y="896341"/>
            <a:ext cx="2224274" cy="47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2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FLYWHEEL Energy Storage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200" b="1" i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rPr>
              <a:t>(</a:t>
            </a:r>
            <a:r>
              <a:rPr lang="en-GB" sz="1200" b="1" i="1" dirty="0">
                <a:solidFill>
                  <a:srgbClr val="002060"/>
                </a:solidFill>
                <a:latin typeface="Palatino Linotype" panose="02040502050505030304" pitchFamily="18" charset="0"/>
                <a:ea typeface="+mn-ea"/>
                <a:cs typeface="+mn-cs"/>
              </a:rPr>
              <a:t>Electromechanical battery):</a:t>
            </a:r>
            <a:r>
              <a:rPr lang="en-GB" sz="1200" b="1" i="1" dirty="0">
                <a:solidFill>
                  <a:srgbClr val="FF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="" xmlns:a16="http://schemas.microsoft.com/office/drawing/2014/main" id="{A2A1A93A-0044-453D-861B-4AC66AE033B2}"/>
              </a:ext>
            </a:extLst>
          </p:cNvPr>
          <p:cNvSpPr txBox="1">
            <a:spLocks/>
          </p:cNvSpPr>
          <p:nvPr/>
        </p:nvSpPr>
        <p:spPr bwMode="auto">
          <a:xfrm>
            <a:off x="7948426" y="959608"/>
            <a:ext cx="4150982" cy="96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GB" sz="16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A </a:t>
            </a:r>
            <a:r>
              <a:rPr lang="en-GB" sz="1600" dirty="0">
                <a:solidFill>
                  <a:srgbClr val="7030A0"/>
                </a:solidFill>
                <a:latin typeface="Palatino Linotype" panose="02040502050505030304" pitchFamily="18" charset="0"/>
              </a:rPr>
              <a:t>rotating mass </a:t>
            </a:r>
            <a:r>
              <a:rPr lang="en-GB" sz="1600" dirty="0">
                <a:solidFill>
                  <a:srgbClr val="FFFF00"/>
                </a:solidFill>
                <a:latin typeface="Palatino Linotype" panose="02040502050505030304" pitchFamily="18" charset="0"/>
              </a:rPr>
              <a:t>about an axis that stores energy in the form of </a:t>
            </a:r>
            <a:r>
              <a:rPr lang="en-GB" sz="1600" dirty="0">
                <a:solidFill>
                  <a:srgbClr val="7030A0"/>
                </a:solidFill>
                <a:latin typeface="Palatino Linotype" panose="02040502050505030304" pitchFamily="18" charset="0"/>
              </a:rPr>
              <a:t>kinetic energy</a:t>
            </a:r>
          </a:p>
          <a:p>
            <a:pPr>
              <a:lnSpc>
                <a:spcPct val="170000"/>
              </a:lnSpc>
            </a:pPr>
            <a:r>
              <a:rPr lang="en-GB" sz="1600" dirty="0">
                <a:solidFill>
                  <a:srgbClr val="7030A0"/>
                </a:solidFill>
                <a:latin typeface="Palatino Linotype" panose="02040502050505030304" pitchFamily="18" charset="0"/>
              </a:rPr>
              <a:t>An alternative </a:t>
            </a:r>
            <a:r>
              <a:rPr lang="en-GB" sz="1600" dirty="0">
                <a:solidFill>
                  <a:srgbClr val="FFFF00"/>
                </a:solidFill>
                <a:latin typeface="Palatino Linotype" panose="02040502050505030304" pitchFamily="18" charset="0"/>
              </a:rPr>
              <a:t>energy storage technology to </a:t>
            </a:r>
            <a:r>
              <a:rPr lang="en-GB" sz="1600" dirty="0">
                <a:solidFill>
                  <a:srgbClr val="7030A0"/>
                </a:solidFill>
                <a:latin typeface="Palatino Linotype" panose="02040502050505030304" pitchFamily="18" charset="0"/>
              </a:rPr>
              <a:t>chemical batteries</a:t>
            </a:r>
          </a:p>
        </p:txBody>
      </p:sp>
    </p:spTree>
    <p:extLst>
      <p:ext uri="{BB962C8B-B14F-4D97-AF65-F5344CB8AC3E}">
        <p14:creationId xmlns:p14="http://schemas.microsoft.com/office/powerpoint/2010/main" val="311465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Graphic spid="25" grpId="0">
        <p:bldAsOne/>
      </p:bldGraphic>
      <p:bldP spid="27" grpId="0"/>
      <p:bldP spid="28" grpId="0" animBg="1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71959" y="-92382"/>
            <a:ext cx="12084218" cy="24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GB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Objective:</a:t>
            </a:r>
            <a:r>
              <a:rPr lang="en-GB" sz="16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1400" dirty="0">
                <a:solidFill>
                  <a:srgbClr val="FFFF00"/>
                </a:solidFill>
                <a:latin typeface="Palatino Linotype" panose="02040502050505030304" pitchFamily="18" charset="0"/>
              </a:rPr>
              <a:t>Intermittent/unreliable electrical grid</a:t>
            </a:r>
          </a:p>
          <a:p>
            <a:pPr>
              <a:lnSpc>
                <a:spcPct val="170000"/>
              </a:lnSpc>
            </a:pPr>
            <a:r>
              <a:rPr lang="en-GB" sz="1400" dirty="0">
                <a:solidFill>
                  <a:srgbClr val="FFFF00"/>
                </a:solidFill>
                <a:latin typeface="Palatino Linotype" panose="02040502050505030304" pitchFamily="18" charset="0"/>
              </a:rPr>
              <a:t>Intermittent renewable energy sources</a:t>
            </a:r>
          </a:p>
          <a:p>
            <a:pPr>
              <a:lnSpc>
                <a:spcPct val="170000"/>
              </a:lnSpc>
            </a:pPr>
            <a:r>
              <a:rPr lang="en-GB" sz="1400" dirty="0">
                <a:solidFill>
                  <a:srgbClr val="FFFF00"/>
                </a:solidFill>
                <a:latin typeface="Palatino Linotype" panose="02040502050505030304" pitchFamily="18" charset="0"/>
              </a:rPr>
              <a:t>Dependency on inefficient diesel generators – sources of </a:t>
            </a:r>
            <a:r>
              <a:rPr lang="en-US" sz="1400" dirty="0">
                <a:solidFill>
                  <a:srgbClr val="FFFF00"/>
                </a:solidFill>
                <a:latin typeface="Palatino Linotype" panose="02040502050505030304" pitchFamily="18" charset="0"/>
              </a:rPr>
              <a:t>CO</a:t>
            </a:r>
            <a:r>
              <a:rPr lang="en-US" sz="1400" baseline="-25000" dirty="0">
                <a:solidFill>
                  <a:srgbClr val="FFFF00"/>
                </a:solidFill>
                <a:latin typeface="Palatino Linotype" panose="02040502050505030304" pitchFamily="18" charset="0"/>
              </a:rPr>
              <a:t>2</a:t>
            </a:r>
            <a:r>
              <a:rPr lang="en-GB" sz="1400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 </a:t>
            </a:r>
            <a:r>
              <a:rPr lang="en-GB" sz="1400" dirty="0">
                <a:solidFill>
                  <a:srgbClr val="FFFF00"/>
                </a:solidFill>
                <a:latin typeface="Palatino Linotype" panose="02040502050505030304" pitchFamily="18" charset="0"/>
              </a:rPr>
              <a:t>emissions</a:t>
            </a:r>
          </a:p>
          <a:p>
            <a:pPr>
              <a:lnSpc>
                <a:spcPct val="170000"/>
              </a:lnSpc>
            </a:pPr>
            <a:r>
              <a:rPr lang="en-GB" sz="1400" dirty="0">
                <a:solidFill>
                  <a:srgbClr val="FFFF00"/>
                </a:solidFill>
                <a:latin typeface="Palatino Linotype" panose="02040502050505030304" pitchFamily="18" charset="0"/>
              </a:rPr>
              <a:t>Chemical batteries – The only established choice of storage in developing countries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0AAAF8C-4F91-4D8F-9830-B364147F9A4B}"/>
              </a:ext>
            </a:extLst>
          </p:cNvPr>
          <p:cNvGrpSpPr/>
          <p:nvPr/>
        </p:nvGrpSpPr>
        <p:grpSpPr>
          <a:xfrm>
            <a:off x="7795491" y="41932"/>
            <a:ext cx="3639127" cy="2358722"/>
            <a:chOff x="7541540" y="3723191"/>
            <a:chExt cx="4589230" cy="3081459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1AF508D8-8EB4-488E-BE8D-64494674BD6B}"/>
                </a:ext>
              </a:extLst>
            </p:cNvPr>
            <p:cNvGrpSpPr/>
            <p:nvPr/>
          </p:nvGrpSpPr>
          <p:grpSpPr>
            <a:xfrm>
              <a:off x="7541540" y="3723191"/>
              <a:ext cx="4589230" cy="3081459"/>
              <a:chOff x="3262312" y="128587"/>
              <a:chExt cx="5305425" cy="469582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0C42F23A-98C8-4015-877E-4B9344462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2312" y="128587"/>
                <a:ext cx="5305425" cy="469582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684EB1BC-DDF4-4823-B7A8-E07C95F4F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4268" y="4300537"/>
                <a:ext cx="914400" cy="352425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BFC596EC-8385-4E11-B16F-3BF93B3CD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2274" y="6168752"/>
              <a:ext cx="1504500" cy="511530"/>
            </a:xfrm>
            <a:prstGeom prst="rect">
              <a:avLst/>
            </a:prstGeom>
          </p:spPr>
        </p:pic>
      </p:grp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E0D0AF6B-DF85-4983-B5C0-1E43ED1B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3" y="2041004"/>
            <a:ext cx="7972159" cy="4998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  <a:latin typeface="Palatino Linotype" panose="02040502050505030304" pitchFamily="18" charset="0"/>
                <a:ea typeface="ＭＳ Ｐゴシック" charset="-128"/>
                <a:cs typeface="Arial"/>
              </a:rPr>
              <a:t>Research findings: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The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impact of flywheel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evaluated under three different conditions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(Profile 1, 2, and 3)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Use of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diesel generator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was reduced by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100%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,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50%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 and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64%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, respectively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Annual fuel cost savings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of approximately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£1350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,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£1460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, and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£1550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, respectively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Minimum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</a:t>
            </a:r>
            <a:r>
              <a:rPr lang="en-US" sz="1400" b="1" baseline="-25000" dirty="0">
                <a:solidFill>
                  <a:srgbClr val="FFFF00"/>
                </a:solidFill>
                <a:latin typeface="Palatino Linotype" panose="02040502050505030304" pitchFamily="18" charset="0"/>
              </a:rPr>
              <a:t>2</a:t>
            </a:r>
            <a:r>
              <a:rPr lang="en-US" sz="1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emissions 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reduction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 was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0.915 MT </a:t>
            </a:r>
            <a:r>
              <a:rPr lang="en-US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</a:t>
            </a:r>
            <a:r>
              <a:rPr lang="en-US" sz="1400" b="1" baseline="-25000" dirty="0">
                <a:solidFill>
                  <a:srgbClr val="FFFF00"/>
                </a:solidFill>
                <a:latin typeface="Palatino Linotype" panose="02040502050505030304" pitchFamily="18" charset="0"/>
              </a:rPr>
              <a:t>2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–</a:t>
            </a:r>
            <a:r>
              <a:rPr lang="en-GB" sz="1400" b="1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eq</a:t>
            </a:r>
            <a:endParaRPr lang="en-GB" sz="1400" b="1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Maximum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</a:t>
            </a:r>
            <a:r>
              <a:rPr lang="en-US" sz="1400" b="1" baseline="-25000" dirty="0">
                <a:solidFill>
                  <a:srgbClr val="FFFF00"/>
                </a:solidFill>
                <a:latin typeface="Palatino Linotype" panose="02040502050505030304" pitchFamily="18" charset="0"/>
              </a:rPr>
              <a:t>2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emissions 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reduction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 was </a:t>
            </a:r>
            <a:r>
              <a:rPr lang="en-GB" sz="1400" b="1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3.2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MT </a:t>
            </a:r>
            <a:r>
              <a:rPr lang="en-US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CO</a:t>
            </a:r>
            <a:r>
              <a:rPr lang="en-US" sz="1400" b="1" baseline="-25000" dirty="0">
                <a:solidFill>
                  <a:srgbClr val="FFFF00"/>
                </a:solidFill>
                <a:latin typeface="Palatino Linotype" panose="02040502050505030304" pitchFamily="18" charset="0"/>
              </a:rPr>
              <a:t>2 </a:t>
            </a:r>
            <a:r>
              <a:rPr lang="en-GB" sz="1400" b="1" dirty="0">
                <a:solidFill>
                  <a:srgbClr val="FFFF00"/>
                </a:solidFill>
                <a:latin typeface="Palatino Linotype" panose="02040502050505030304" pitchFamily="18" charset="0"/>
              </a:rPr>
              <a:t>–</a:t>
            </a:r>
            <a:r>
              <a:rPr lang="en-GB" sz="1400" b="1" dirty="0" err="1">
                <a:solidFill>
                  <a:srgbClr val="FFFF00"/>
                </a:solidFill>
                <a:latin typeface="Palatino Linotype" panose="02040502050505030304" pitchFamily="18" charset="0"/>
              </a:rPr>
              <a:t>eq</a:t>
            </a:r>
            <a:endParaRPr lang="en-US" sz="1400" b="1" baseline="-250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Flywheel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 completes </a:t>
            </a:r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73000 cycles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in </a:t>
            </a:r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20 years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(average 10 cycles per day) based on analysis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For a </a:t>
            </a:r>
            <a:r>
              <a:rPr lang="en-GB" sz="1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Li-Ion battery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to complete these cycles, must be replaced more than </a:t>
            </a:r>
            <a:r>
              <a:rPr lang="en-GB" sz="1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5 times in 20 years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for </a:t>
            </a:r>
            <a:r>
              <a:rPr lang="en-GB" sz="14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50% DoD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, and </a:t>
            </a:r>
            <a:r>
              <a:rPr lang="en-GB" sz="1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12 times in 20 years</a:t>
            </a:r>
            <a:r>
              <a:rPr lang="en-GB" sz="14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for </a:t>
            </a:r>
            <a:r>
              <a:rPr lang="en-GB" sz="14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80% DoD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Lead-Acid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 batteries will be replaced </a:t>
            </a:r>
            <a:r>
              <a:rPr lang="en-GB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28 times in 20 years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for </a:t>
            </a:r>
            <a:r>
              <a:rPr lang="en-GB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50% DoD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while </a:t>
            </a:r>
            <a:r>
              <a:rPr lang="en-GB" sz="1400" b="1" dirty="0">
                <a:solidFill>
                  <a:srgbClr val="FFC000"/>
                </a:solidFill>
                <a:latin typeface="Palatino Linotype" panose="02040502050505030304" pitchFamily="18" charset="0"/>
              </a:rPr>
              <a:t>Sodium-</a:t>
            </a:r>
            <a:r>
              <a:rPr lang="en-GB" sz="1400" b="1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Sulfur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 type will be replaced </a:t>
            </a:r>
            <a:r>
              <a:rPr lang="en-GB" sz="1400" b="1" dirty="0">
                <a:solidFill>
                  <a:srgbClr val="FFC000"/>
                </a:solidFill>
                <a:latin typeface="Palatino Linotype" panose="02040502050505030304" pitchFamily="18" charset="0"/>
              </a:rPr>
              <a:t>12 times in 20 years 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for </a:t>
            </a:r>
            <a:r>
              <a:rPr lang="en-GB" sz="1400" i="1" dirty="0">
                <a:solidFill>
                  <a:srgbClr val="FFC000"/>
                </a:solidFill>
                <a:latin typeface="Palatino Linotype" panose="02040502050505030304" pitchFamily="18" charset="0"/>
              </a:rPr>
              <a:t>50% DoD</a:t>
            </a:r>
            <a:r>
              <a:rPr lang="en-GB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109E007-CDA3-4757-85CA-1E3384DB6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037" y="4681817"/>
            <a:ext cx="3598973" cy="1949205"/>
          </a:xfrm>
          <a:prstGeom prst="rect">
            <a:avLst/>
          </a:prstGeom>
        </p:spPr>
      </p:pic>
      <p:graphicFrame>
        <p:nvGraphicFramePr>
          <p:cNvPr id="36" name="Chart 35">
            <a:extLst>
              <a:ext uri="{FF2B5EF4-FFF2-40B4-BE49-F238E27FC236}">
                <a16:creationId xmlns="" xmlns:a16="http://schemas.microsoft.com/office/drawing/2014/main" id="{8E8CB12C-7F9F-4DFB-9148-552999B44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341971"/>
              </p:ext>
            </p:extLst>
          </p:nvPr>
        </p:nvGraphicFramePr>
        <p:xfrm>
          <a:off x="7680687" y="2448127"/>
          <a:ext cx="3909434" cy="218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Subtitle 2"/>
          <p:cNvSpPr txBox="1">
            <a:spLocks/>
          </p:cNvSpPr>
          <p:nvPr/>
        </p:nvSpPr>
        <p:spPr>
          <a:xfrm>
            <a:off x="10788173" y="6648808"/>
            <a:ext cx="1780858" cy="444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00" i="1" dirty="0" smtClean="0">
                <a:solidFill>
                  <a:srgbClr val="92D050"/>
                </a:solidFill>
                <a:latin typeface="Palatino Linotype" panose="02040502050505030304" pitchFamily="18" charset="0"/>
              </a:rPr>
              <a:t>Mustafa Edries Amiryar, PhD</a:t>
            </a:r>
          </a:p>
          <a:p>
            <a:endParaRPr lang="en-GB" sz="800" i="1" dirty="0">
              <a:solidFill>
                <a:srgbClr val="92D05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24904" y="1241519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3600" dirty="0">
                <a:solidFill>
                  <a:srgbClr val="C00000"/>
                </a:solidFill>
                <a:latin typeface="Algerian" panose="04020705040A02060702" pitchFamily="82" charset="0"/>
              </a:rPr>
              <a:t>Thank you for listening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endParaRPr lang="en-GB" sz="3600" dirty="0" smtClean="0">
              <a:latin typeface="Bradley Hand ITC" panose="03070402050302030203" pitchFamily="66" charset="0"/>
            </a:endParaRP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en-GB" sz="36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Questions </a:t>
            </a:r>
            <a:r>
              <a:rPr lang="en-GB" sz="36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66" y="3311238"/>
            <a:ext cx="8534400" cy="3546762"/>
          </a:xfrm>
        </p:spPr>
        <p:txBody>
          <a:bodyPr>
            <a:normAutofit/>
          </a:bodyPr>
          <a:lstStyle/>
          <a:p>
            <a:r>
              <a:rPr lang="en-GB" sz="2200" dirty="0">
                <a:hlinkClick r:id="rId2"/>
              </a:rPr>
              <a:t>https://www.youtube.com/watch?v=A4c_7h3IpRY</a:t>
            </a:r>
            <a:br>
              <a:rPr lang="en-GB" sz="2200" dirty="0">
                <a:hlinkClick r:id="rId2"/>
              </a:rPr>
            </a:br>
            <a:r>
              <a:rPr lang="en-GB" sz="2200" dirty="0">
                <a:hlinkClick r:id="rId2"/>
              </a:rPr>
              <a:t>https://www.youtube.com/watch?v=r5ee1l8thvs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hlinkClick r:id="rId3"/>
              </a:rPr>
              <a:t>https://www.youtube.com/watch?v=u6I2lKtfpLQ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hlinkClick r:id="rId4"/>
              </a:rPr>
              <a:t>https://www.youtube.com/watch?v=5suX03dhK2I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66" y="1681018"/>
            <a:ext cx="8534400" cy="1876425"/>
          </a:xfrm>
        </p:spPr>
        <p:txBody>
          <a:bodyPr/>
          <a:lstStyle/>
          <a:p>
            <a:r>
              <a:rPr lang="en-GB" dirty="0"/>
              <a:t>How a </a:t>
            </a:r>
            <a:r>
              <a:rPr lang="en-GB" dirty="0" smtClean="0"/>
              <a:t>Flywheel works - </a:t>
            </a:r>
            <a:r>
              <a:rPr lang="en-GB" dirty="0" err="1" smtClean="0"/>
              <a:t>Vidoes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52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866" y="267855"/>
            <a:ext cx="119395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References</a:t>
            </a:r>
            <a:r>
              <a:rPr lang="en-GB" sz="1600" b="1" dirty="0" smtClean="0">
                <a:solidFill>
                  <a:srgbClr val="C00000"/>
                </a:solidFill>
              </a:rPr>
              <a:t>:</a:t>
            </a:r>
          </a:p>
          <a:p>
            <a:endParaRPr lang="en-GB" sz="1600" b="1" dirty="0"/>
          </a:p>
          <a:p>
            <a:r>
              <a:rPr lang="en-GB" sz="1600" dirty="0"/>
              <a:t>M. E. Amiryar and K. R. Pullen, “A review of Flywheel Energy Storage System Technologies and Their Applications,” </a:t>
            </a:r>
            <a:r>
              <a:rPr lang="en-GB" sz="1600" i="1" dirty="0"/>
              <a:t>Applied Sciences, MDPI, </a:t>
            </a:r>
            <a:r>
              <a:rPr lang="en-GB" sz="1600" dirty="0"/>
              <a:t>vol. 7, no. 3, pp. 286-307, 2017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/>
              <a:t>M. E. Amiryar, K. R. Pullen, D. Nankoo, “Development of a High-Fidelity Model for an Electrically Driven Energy Storage Flywheel Suitable for Small Scale Residential Applications,” </a:t>
            </a:r>
            <a:r>
              <a:rPr lang="en-GB" sz="1600" i="1" dirty="0"/>
              <a:t>Journal of Applied Sciences, MDPI, </a:t>
            </a:r>
            <a:r>
              <a:rPr lang="en-GB" sz="1600" dirty="0"/>
              <a:t>vol. 8, no. 3, pp. 453-482, 2018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US" sz="1600" dirty="0"/>
              <a:t>A. Soomro, M. Amiryar E, P. Keith R and D. Nankoo, "Comparison of performance and controlling schemes of synchronous and induction machines used in flywheel </a:t>
            </a:r>
            <a:r>
              <a:rPr lang="en-US" sz="1600" dirty="0" err="1"/>
              <a:t>enregy</a:t>
            </a:r>
            <a:r>
              <a:rPr lang="en-US" sz="1600" dirty="0"/>
              <a:t> storage systems," </a:t>
            </a:r>
            <a:r>
              <a:rPr lang="en-US" sz="1600" i="1" dirty="0"/>
              <a:t>Energy Procedia, </a:t>
            </a:r>
            <a:r>
              <a:rPr lang="en-US" sz="1600" dirty="0"/>
              <a:t>vol. 151, pp. 100-110, 2018.</a:t>
            </a:r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Chen</a:t>
            </a:r>
            <a:r>
              <a:rPr lang="en-GB" sz="1600" dirty="0"/>
              <a:t>, H., Cong, T. N., Yang, W., Tan, C., Li, Y., &amp; Ding, Y. (2009). Progress in electrical energy storage system: A critical review. </a:t>
            </a:r>
            <a:r>
              <a:rPr lang="en-GB" sz="1600" i="1" dirty="0"/>
              <a:t>Progress in Natural Science</a:t>
            </a:r>
            <a:r>
              <a:rPr lang="en-GB" sz="1600" dirty="0"/>
              <a:t>, </a:t>
            </a:r>
            <a:r>
              <a:rPr lang="en-GB" sz="1600" i="1" dirty="0"/>
              <a:t>19</a:t>
            </a:r>
            <a:r>
              <a:rPr lang="en-GB" sz="1600" dirty="0"/>
              <a:t>(3), 291–312. </a:t>
            </a:r>
            <a:r>
              <a:rPr lang="en-GB" sz="1600" dirty="0" smtClean="0"/>
              <a:t>doi:10.1016/j.pnsc.2008.07.014</a:t>
            </a:r>
          </a:p>
          <a:p>
            <a:endParaRPr lang="en-GB" sz="1600" dirty="0"/>
          </a:p>
          <a:p>
            <a:r>
              <a:rPr lang="en-GB" sz="1600" dirty="0" err="1" smtClean="0"/>
              <a:t>Hadjipaschalis</a:t>
            </a:r>
            <a:r>
              <a:rPr lang="en-GB" sz="1600" dirty="0"/>
              <a:t>, I., </a:t>
            </a:r>
            <a:r>
              <a:rPr lang="en-GB" sz="1600" dirty="0" err="1"/>
              <a:t>Poullikkas</a:t>
            </a:r>
            <a:r>
              <a:rPr lang="en-GB" sz="1600" dirty="0"/>
              <a:t>, A., &amp; </a:t>
            </a:r>
            <a:r>
              <a:rPr lang="en-GB" sz="1600" dirty="0" err="1"/>
              <a:t>Efthimiou</a:t>
            </a:r>
            <a:r>
              <a:rPr lang="en-GB" sz="1600" dirty="0"/>
              <a:t>, V. (2009). Overview of current and future energy storage technologies for electric power applications. </a:t>
            </a:r>
            <a:r>
              <a:rPr lang="en-GB" sz="1600" i="1" dirty="0"/>
              <a:t>Renewable and Sustainable Energy Reviews</a:t>
            </a:r>
            <a:r>
              <a:rPr lang="en-GB" sz="1600" dirty="0"/>
              <a:t>, </a:t>
            </a:r>
            <a:r>
              <a:rPr lang="en-GB" sz="1600" i="1" dirty="0"/>
              <a:t>13</a:t>
            </a:r>
            <a:r>
              <a:rPr lang="en-GB" sz="1600" dirty="0"/>
              <a:t>(6-7), 1513–1522. </a:t>
            </a:r>
            <a:r>
              <a:rPr lang="en-GB" sz="1600" dirty="0" smtClean="0"/>
              <a:t>doi:10.1016/j.rser.2008.09.028</a:t>
            </a:r>
          </a:p>
          <a:p>
            <a:endParaRPr lang="en-GB" sz="1600" dirty="0"/>
          </a:p>
          <a:p>
            <a:r>
              <a:rPr lang="en-GB" sz="1600" dirty="0" smtClean="0"/>
              <a:t>Crespo </a:t>
            </a:r>
            <a:r>
              <a:rPr lang="en-GB" sz="1600" dirty="0"/>
              <a:t>Del </a:t>
            </a:r>
            <a:r>
              <a:rPr lang="en-GB" sz="1600" dirty="0" err="1"/>
              <a:t>Granado</a:t>
            </a:r>
            <a:r>
              <a:rPr lang="en-GB" sz="1600" dirty="0"/>
              <a:t>, P., Wallace, S. W., &amp; Pang, Z. (2014). The value of electricity storage in domestic homes: a smart grid perspective. </a:t>
            </a:r>
            <a:r>
              <a:rPr lang="en-GB" sz="1600" i="1" dirty="0"/>
              <a:t>Energy Systems</a:t>
            </a:r>
            <a:r>
              <a:rPr lang="en-GB" sz="1600" dirty="0"/>
              <a:t>, </a:t>
            </a:r>
            <a:r>
              <a:rPr lang="en-GB" sz="1600" i="1" dirty="0"/>
              <a:t>5</a:t>
            </a:r>
            <a:r>
              <a:rPr lang="en-GB" sz="1600" dirty="0"/>
              <a:t>(2), 211–232. </a:t>
            </a:r>
            <a:r>
              <a:rPr lang="en-GB" sz="1600" dirty="0" err="1"/>
              <a:t>doi</a:t>
            </a:r>
            <a:r>
              <a:rPr lang="en-GB" sz="1600" dirty="0"/>
              <a:t>: </a:t>
            </a:r>
            <a:r>
              <a:rPr lang="en-GB" sz="1600" dirty="0" smtClean="0"/>
              <a:t>10.1007/s12667-013-0108-y</a:t>
            </a:r>
          </a:p>
          <a:p>
            <a:endParaRPr lang="en-GB" sz="1600" dirty="0"/>
          </a:p>
          <a:p>
            <a:r>
              <a:rPr lang="en-GB" sz="1600" dirty="0" smtClean="0"/>
              <a:t>S</a:t>
            </a:r>
            <a:r>
              <a:rPr lang="en-GB" sz="1600" dirty="0"/>
              <a:t>., </a:t>
            </a:r>
            <a:r>
              <a:rPr lang="en-GB" sz="1600" dirty="0" err="1"/>
              <a:t>Sebastián</a:t>
            </a:r>
            <a:r>
              <a:rPr lang="en-GB" sz="1600" dirty="0"/>
              <a:t>, R., Quesada, J., &amp; </a:t>
            </a:r>
            <a:r>
              <a:rPr lang="en-GB" sz="1600" dirty="0" err="1"/>
              <a:t>Colmenar</a:t>
            </a:r>
            <a:r>
              <a:rPr lang="en-GB" sz="1600" dirty="0"/>
              <a:t>, A. (2011). Review of Flywheel based Energy Storage Systems. </a:t>
            </a:r>
            <a:r>
              <a:rPr lang="en-GB" sz="1600" i="1" dirty="0"/>
              <a:t>Proceedings of the 2011 International Conference on Power  Engineering, Energy and Electrical Drives</a:t>
            </a:r>
            <a:r>
              <a:rPr lang="en-GB" sz="1600" dirty="0"/>
              <a:t>. (May).</a:t>
            </a:r>
          </a:p>
        </p:txBody>
      </p:sp>
    </p:spTree>
    <p:extLst>
      <p:ext uri="{BB962C8B-B14F-4D97-AF65-F5344CB8AC3E}">
        <p14:creationId xmlns:p14="http://schemas.microsoft.com/office/powerpoint/2010/main" val="21924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2508</TotalTime>
  <Words>797</Words>
  <Application>Microsoft Macintosh PowerPoint</Application>
  <PresentationFormat>Custom</PresentationFormat>
  <Paragraphs>70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Slice</vt:lpstr>
      <vt:lpstr>PowerPoint Presentation</vt:lpstr>
      <vt:lpstr>PowerPoint Presentation</vt:lpstr>
      <vt:lpstr>PowerPoint Presentation</vt:lpstr>
      <vt:lpstr>PowerPoint Presentation</vt:lpstr>
      <vt:lpstr>https://www.youtube.com/watch?v=A4c_7h3IpRY https://www.youtube.com/watch?v=r5ee1l8thvs https://www.youtube.com/watch?v=u6I2lKtfpLQ https://www.youtube.com/watch?v=5suX03dhK2I  </vt:lpstr>
      <vt:lpstr>PowerPoint Presentation</vt:lpstr>
    </vt:vector>
  </TitlesOfParts>
  <Company>City University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Assessment Of Flywheel Energy Storage In Islanded Operation For Residential Premises In Developing Countries</dc:title>
  <dc:creator>Amiryar, Mustafa</dc:creator>
  <cp:lastModifiedBy>elham barikzai</cp:lastModifiedBy>
  <cp:revision>61</cp:revision>
  <dcterms:created xsi:type="dcterms:W3CDTF">2019-07-26T12:55:36Z</dcterms:created>
  <dcterms:modified xsi:type="dcterms:W3CDTF">2019-10-08T17:29:00Z</dcterms:modified>
</cp:coreProperties>
</file>